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71" r:id="rId10"/>
    <p:sldId id="267" r:id="rId11"/>
    <p:sldId id="268" r:id="rId12"/>
    <p:sldId id="269" r:id="rId13"/>
    <p:sldId id="270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91E2A-24FA-4CBD-A7AB-02065DB61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REMOÇÃO</a:t>
            </a:r>
            <a:br>
              <a:rPr lang="pt-BR" dirty="0"/>
            </a:br>
            <a:r>
              <a:rPr lang="pt-BR" dirty="0"/>
              <a:t>ÁRVORE RUBRO NEGRA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C18781-320E-447C-AFDE-B9F6C85C6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ALUNA: ANNY CAROLINE WALKER SILVA</a:t>
            </a:r>
          </a:p>
          <a:p>
            <a:r>
              <a:rPr lang="pt-BR" dirty="0"/>
              <a:t>PROFESSOR: HERBERT oliveira rocha</a:t>
            </a:r>
          </a:p>
        </p:txBody>
      </p:sp>
    </p:spTree>
    <p:extLst>
      <p:ext uri="{BB962C8B-B14F-4D97-AF65-F5344CB8AC3E}">
        <p14:creationId xmlns:p14="http://schemas.microsoft.com/office/powerpoint/2010/main" val="468795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704" y="2467192"/>
            <a:ext cx="5042458" cy="5371437"/>
          </a:xfrm>
        </p:spPr>
        <p:txBody>
          <a:bodyPr>
            <a:normAutofit/>
          </a:bodyPr>
          <a:lstStyle/>
          <a:p>
            <a:r>
              <a:rPr lang="pt-BR" dirty="0" err="1"/>
              <a:t>ArvoreRB</a:t>
            </a:r>
            <a:r>
              <a:rPr lang="pt-BR" dirty="0"/>
              <a:t>* Move2DireitaRED(</a:t>
            </a:r>
            <a:r>
              <a:rPr lang="pt-BR" dirty="0" err="1"/>
              <a:t>ArvoreRB</a:t>
            </a:r>
            <a:r>
              <a:rPr lang="pt-BR" dirty="0"/>
              <a:t> *h)</a:t>
            </a:r>
          </a:p>
          <a:p>
            <a:pPr lvl="1"/>
            <a:r>
              <a:rPr lang="pt-BR" dirty="0"/>
              <a:t>Inverte as cores do nó atual e de seus 2 filhos</a:t>
            </a:r>
          </a:p>
          <a:p>
            <a:pPr lvl="1"/>
            <a:r>
              <a:rPr lang="pt-BR" dirty="0"/>
              <a:t>Se o neto direito do filho direito for RED, faz-se </a:t>
            </a:r>
            <a:r>
              <a:rPr lang="pt-BR" dirty="0" err="1"/>
              <a:t>RotacaoDireita</a:t>
            </a:r>
            <a:r>
              <a:rPr lang="pt-BR" dirty="0"/>
              <a:t> do filho direito e depois </a:t>
            </a:r>
            <a:r>
              <a:rPr lang="pt-BR" dirty="0" err="1"/>
              <a:t>RotacaoDireita</a:t>
            </a:r>
            <a:r>
              <a:rPr lang="pt-BR" dirty="0"/>
              <a:t> do nó rotacionado, ao final, invertendo as cores no final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B9E6E2-C9CA-48B9-8E07-99DB89A44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9" t="23948" r="41093" b="44337"/>
          <a:stretch/>
        </p:blipFill>
        <p:spPr>
          <a:xfrm>
            <a:off x="597822" y="3805343"/>
            <a:ext cx="6317882" cy="25971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1361505-4F41-43D9-93B8-8EB6FF53C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6" t="29903" r="39636" b="44466"/>
          <a:stretch/>
        </p:blipFill>
        <p:spPr>
          <a:xfrm>
            <a:off x="597822" y="1259721"/>
            <a:ext cx="6317882" cy="241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1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889" y="1267106"/>
            <a:ext cx="10784771" cy="5371437"/>
          </a:xfrm>
        </p:spPr>
        <p:txBody>
          <a:bodyPr>
            <a:normAutofit/>
          </a:bodyPr>
          <a:lstStyle/>
          <a:p>
            <a:r>
              <a:rPr lang="pt-BR" dirty="0" err="1"/>
              <a:t>ArvoreRB</a:t>
            </a:r>
            <a:r>
              <a:rPr lang="pt-BR" dirty="0"/>
              <a:t>* </a:t>
            </a:r>
            <a:r>
              <a:rPr lang="pt-BR" dirty="0" err="1"/>
              <a:t>RemoverMenor</a:t>
            </a:r>
            <a:r>
              <a:rPr lang="pt-BR" dirty="0"/>
              <a:t>(</a:t>
            </a:r>
            <a:r>
              <a:rPr lang="pt-BR" dirty="0" err="1"/>
              <a:t>ArvoreRB</a:t>
            </a:r>
            <a:r>
              <a:rPr lang="pt-BR" dirty="0"/>
              <a:t> *h)</a:t>
            </a:r>
          </a:p>
          <a:p>
            <a:pPr lvl="1"/>
            <a:r>
              <a:rPr lang="pt-BR" dirty="0"/>
              <a:t>Caso 1: Se o filho a esquerda do nó atual for NULL, então libera-se o ponteiro do nó atual</a:t>
            </a:r>
          </a:p>
          <a:p>
            <a:pPr lvl="1"/>
            <a:r>
              <a:rPr lang="pt-BR" dirty="0"/>
              <a:t>Caso 2: Se o filho esquerdo e o neto esquerdo do filho esquerdo forem todos BLACK, então faz-se Move2EsquerdaRED(h)</a:t>
            </a:r>
          </a:p>
          <a:p>
            <a:pPr lvl="1"/>
            <a:r>
              <a:rPr lang="pt-BR" dirty="0"/>
              <a:t>Faz-se recursivamente </a:t>
            </a:r>
            <a:r>
              <a:rPr lang="pt-BR" dirty="0" err="1"/>
              <a:t>RemoverMenor</a:t>
            </a:r>
            <a:r>
              <a:rPr lang="pt-BR" dirty="0"/>
              <a:t> percorrendo os filhos esquerdos</a:t>
            </a:r>
          </a:p>
          <a:p>
            <a:pPr lvl="1"/>
            <a:r>
              <a:rPr lang="pt-BR" dirty="0"/>
              <a:t>Por mim balanceia-se partindo do nó atual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67C70D-60DA-475D-AB7D-93621D139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1" t="20324" r="44938" b="53490"/>
          <a:stretch/>
        </p:blipFill>
        <p:spPr>
          <a:xfrm>
            <a:off x="1575905" y="3613759"/>
            <a:ext cx="8757703" cy="31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3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666" y="5282214"/>
            <a:ext cx="10695994" cy="4836375"/>
          </a:xfrm>
        </p:spPr>
        <p:txBody>
          <a:bodyPr>
            <a:normAutofit/>
          </a:bodyPr>
          <a:lstStyle/>
          <a:p>
            <a:r>
              <a:rPr lang="pt-BR" dirty="0" err="1"/>
              <a:t>ArvoreRB</a:t>
            </a:r>
            <a:r>
              <a:rPr lang="pt-BR" dirty="0"/>
              <a:t>* </a:t>
            </a:r>
            <a:r>
              <a:rPr lang="pt-BR" dirty="0" err="1"/>
              <a:t>ProcuraMenor</a:t>
            </a:r>
            <a:r>
              <a:rPr lang="pt-BR" dirty="0"/>
              <a:t>(</a:t>
            </a:r>
            <a:r>
              <a:rPr lang="pt-BR" dirty="0" err="1"/>
              <a:t>ArvoreRB</a:t>
            </a:r>
            <a:r>
              <a:rPr lang="pt-BR" dirty="0"/>
              <a:t> *h)</a:t>
            </a:r>
          </a:p>
          <a:p>
            <a:pPr lvl="1"/>
            <a:r>
              <a:rPr lang="pt-BR" dirty="0"/>
              <a:t>Pega-se o nó atual e o filho esquerdo do nó atual, se o filho esquerdo do nó atual for diferente de NULL, então o nó atual vira seu filho esquerdo e este por sua vez vira seu próprio filho esquerdo.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67C70D-60DA-475D-AB7D-93621D139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1" t="47079" r="64799" b="29191"/>
          <a:stretch/>
        </p:blipFill>
        <p:spPr>
          <a:xfrm>
            <a:off x="2831974" y="1332978"/>
            <a:ext cx="6027940" cy="37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6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666" y="5166800"/>
            <a:ext cx="10695994" cy="4836375"/>
          </a:xfrm>
        </p:spPr>
        <p:txBody>
          <a:bodyPr>
            <a:normAutofit/>
          </a:bodyPr>
          <a:lstStyle/>
          <a:p>
            <a:r>
              <a:rPr lang="pt-BR" dirty="0" err="1"/>
              <a:t>ArvoreRB</a:t>
            </a:r>
            <a:r>
              <a:rPr lang="pt-BR" dirty="0"/>
              <a:t>* Balancear(</a:t>
            </a:r>
            <a:r>
              <a:rPr lang="pt-BR" dirty="0" err="1"/>
              <a:t>ArvoreRB</a:t>
            </a:r>
            <a:r>
              <a:rPr lang="pt-BR" dirty="0"/>
              <a:t> *h)</a:t>
            </a:r>
          </a:p>
          <a:p>
            <a:pPr lvl="1"/>
            <a:r>
              <a:rPr lang="pt-BR" dirty="0"/>
              <a:t>Caso 1: filho direito do nó atual é RED, faz-se então </a:t>
            </a:r>
            <a:r>
              <a:rPr lang="pt-BR" dirty="0" err="1"/>
              <a:t>RotacaoEsquerda</a:t>
            </a:r>
            <a:r>
              <a:rPr lang="pt-BR" dirty="0"/>
              <a:t> no nó atual</a:t>
            </a:r>
          </a:p>
          <a:p>
            <a:pPr lvl="1"/>
            <a:r>
              <a:rPr lang="pt-BR" dirty="0"/>
              <a:t>Caso 2: filho da direita e neto da esquerda são RED, faz-se então </a:t>
            </a:r>
            <a:r>
              <a:rPr lang="pt-BR" dirty="0" err="1"/>
              <a:t>RotacaoDireita</a:t>
            </a:r>
            <a:r>
              <a:rPr lang="pt-BR" dirty="0"/>
              <a:t> no nó atual</a:t>
            </a:r>
          </a:p>
          <a:p>
            <a:pPr lvl="1"/>
            <a:r>
              <a:rPr lang="pt-BR" dirty="0"/>
              <a:t>Caso 3: 2 filhos vermelhos, então apenas se inverte as cores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27396F-3E35-4606-BFF5-A1D792E7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9" t="29257" r="35121" b="32815"/>
          <a:stretch/>
        </p:blipFill>
        <p:spPr>
          <a:xfrm>
            <a:off x="1251678" y="1189605"/>
            <a:ext cx="9170633" cy="38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22" y="1278384"/>
            <a:ext cx="6445188" cy="8724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	</a:t>
            </a:r>
            <a:r>
              <a:rPr lang="pt-BR" b="1" dirty="0" err="1"/>
              <a:t>ArvoreRB</a:t>
            </a:r>
            <a:r>
              <a:rPr lang="pt-BR" b="1" dirty="0"/>
              <a:t>* Balancear(</a:t>
            </a:r>
            <a:r>
              <a:rPr lang="pt-BR" b="1" dirty="0" err="1"/>
              <a:t>ArvoreRB</a:t>
            </a:r>
            <a:r>
              <a:rPr lang="pt-BR" b="1" dirty="0"/>
              <a:t> *h)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Caso 1: filho direito do nó atual é RED, faz-se então </a:t>
            </a:r>
            <a:r>
              <a:rPr lang="pt-BR" dirty="0" err="1"/>
              <a:t>RotacaoEsquerda</a:t>
            </a:r>
            <a:r>
              <a:rPr lang="pt-BR" dirty="0"/>
              <a:t> no nó atual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Caso 2: filho da direita e neto da esquerda são RED, faz-se então </a:t>
            </a:r>
            <a:r>
              <a:rPr lang="pt-BR" dirty="0" err="1"/>
              <a:t>RotacaoDireita</a:t>
            </a:r>
            <a:r>
              <a:rPr lang="pt-BR" dirty="0"/>
              <a:t> no nó atual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4DFD96-84D3-430A-9DB1-C860FB5B8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5" t="56440" r="43058" b="29709"/>
          <a:stretch/>
        </p:blipFill>
        <p:spPr>
          <a:xfrm>
            <a:off x="671409" y="1874517"/>
            <a:ext cx="5193437" cy="13892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E7D96CB-758A-482C-8E60-475A4BE67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4" t="43495" r="39636" b="41230"/>
          <a:stretch/>
        </p:blipFill>
        <p:spPr>
          <a:xfrm>
            <a:off x="715797" y="4730282"/>
            <a:ext cx="5193437" cy="1268791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C903B70-1791-4969-982D-95E78C1C8F4D}"/>
              </a:ext>
            </a:extLst>
          </p:cNvPr>
          <p:cNvSpPr txBox="1">
            <a:spLocks/>
          </p:cNvSpPr>
          <p:nvPr/>
        </p:nvSpPr>
        <p:spPr>
          <a:xfrm>
            <a:off x="5968084" y="4332717"/>
            <a:ext cx="5151198" cy="8724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Caso 3: 2 filhos vermelhos, então apenas se inverte as cores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E06D4CA-9A22-4E5B-B93C-3417AD142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39" t="38576" r="39199" b="47591"/>
          <a:stretch/>
        </p:blipFill>
        <p:spPr>
          <a:xfrm>
            <a:off x="6446333" y="3142695"/>
            <a:ext cx="5272192" cy="11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9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remoção árvore </a:t>
            </a:r>
            <a:r>
              <a:rPr lang="pt-BR" dirty="0" err="1"/>
              <a:t>rb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8130ADB-049A-4B34-8619-008921E64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6" t="33268" r="38616" b="31132"/>
          <a:stretch/>
        </p:blipFill>
        <p:spPr>
          <a:xfrm>
            <a:off x="1349405" y="1242872"/>
            <a:ext cx="10080595" cy="52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2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remoção árvore </a:t>
            </a:r>
            <a:r>
              <a:rPr lang="pt-BR" dirty="0" err="1"/>
              <a:t>rb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C28FAF-9249-4358-A4D3-566DA93E2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7" t="30420" r="38325" b="29579"/>
          <a:stretch/>
        </p:blipFill>
        <p:spPr>
          <a:xfrm>
            <a:off x="1322772" y="1242872"/>
            <a:ext cx="9383697" cy="552297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1E5FD3-3A37-4B11-B59D-59A5EA096149}"/>
              </a:ext>
            </a:extLst>
          </p:cNvPr>
          <p:cNvSpPr/>
          <p:nvPr/>
        </p:nvSpPr>
        <p:spPr>
          <a:xfrm>
            <a:off x="1642369" y="1242872"/>
            <a:ext cx="3462291" cy="3994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65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0B3D6-19A6-4CEA-A5F0-DC6ACB28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ARVORE RUBRO NEGRA?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FF91BC-D0F3-4538-B7E6-ADAE96FD4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0629"/>
            <a:ext cx="10178322" cy="5317724"/>
          </a:xfrm>
        </p:spPr>
        <p:txBody>
          <a:bodyPr>
            <a:normAutofit/>
          </a:bodyPr>
          <a:lstStyle/>
          <a:p>
            <a:r>
              <a:rPr lang="pt-BR" sz="2400" dirty="0"/>
              <a:t>É uma estrutura de dados que vem de uma variação da árvore binária de busca balanceada</a:t>
            </a:r>
          </a:p>
          <a:p>
            <a:r>
              <a:rPr lang="pt-BR" sz="2400" dirty="0"/>
              <a:t>A estratégia dela é usar um atributo de cor (vermelho/preto) para manipular as operações de inserção, busca e remoção</a:t>
            </a:r>
          </a:p>
          <a:p>
            <a:r>
              <a:rPr lang="pt-BR" sz="2400" dirty="0"/>
              <a:t>Complexidade O(log n)</a:t>
            </a:r>
          </a:p>
          <a:p>
            <a:r>
              <a:rPr lang="pt-BR" sz="2400" dirty="0"/>
              <a:t>Propriedades:</a:t>
            </a:r>
          </a:p>
          <a:p>
            <a:pPr lvl="1"/>
            <a:r>
              <a:rPr lang="pt-BR" sz="2000" dirty="0"/>
              <a:t>Um nó é vermelho ou preto</a:t>
            </a:r>
          </a:p>
          <a:p>
            <a:pPr lvl="1"/>
            <a:r>
              <a:rPr lang="pt-BR" sz="2000" dirty="0"/>
              <a:t>A raiz é preta</a:t>
            </a:r>
          </a:p>
          <a:p>
            <a:pPr lvl="1"/>
            <a:r>
              <a:rPr lang="pt-BR" sz="2000" dirty="0"/>
              <a:t>Todas as folhas sem filhos são pretas</a:t>
            </a:r>
          </a:p>
          <a:p>
            <a:pPr lvl="1"/>
            <a:r>
              <a:rPr lang="pt-BR" sz="2000" dirty="0"/>
              <a:t>Ambos os filhos de todos os nós vermelhos são pretos</a:t>
            </a:r>
          </a:p>
          <a:p>
            <a:pPr lvl="1"/>
            <a:r>
              <a:rPr lang="pt-BR" sz="2000" dirty="0"/>
              <a:t>Todo caminho de um dado nó para qualquer de seus nós folhas descendentes contem o mesmo número de nós pretos</a:t>
            </a:r>
          </a:p>
        </p:txBody>
      </p:sp>
      <p:pic>
        <p:nvPicPr>
          <p:cNvPr id="8" name="Imagem 7" descr="Uma imagem contendo tela, preto, medidor, relógio&#10;&#10;Descrição gerada automaticamente">
            <a:extLst>
              <a:ext uri="{FF2B5EF4-FFF2-40B4-BE49-F238E27FC236}">
                <a16:creationId xmlns:a16="http://schemas.microsoft.com/office/drawing/2014/main" id="{E2AE6522-C871-4EBC-85B5-69957195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38" y="2610718"/>
            <a:ext cx="5555239" cy="26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ACD74-891E-4E84-8202-FDC6772E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É A REMOÇÃO?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1ED373-BA78-4D19-B9D3-40FD30AE5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4917"/>
            <a:ext cx="10178322" cy="5007005"/>
          </a:xfrm>
        </p:spPr>
        <p:txBody>
          <a:bodyPr>
            <a:normAutofit/>
          </a:bodyPr>
          <a:lstStyle/>
          <a:p>
            <a:r>
              <a:rPr lang="pt-BR" sz="2400" dirty="0"/>
              <a:t>Remoção de uma árvore rubro negra é remover um determinado nó da estrutura</a:t>
            </a:r>
          </a:p>
          <a:p>
            <a:r>
              <a:rPr lang="pt-BR" sz="2400" dirty="0"/>
              <a:t>Existem 3 tipos de remoção:</a:t>
            </a:r>
          </a:p>
          <a:p>
            <a:pPr lvl="1"/>
            <a:r>
              <a:rPr lang="pt-BR" sz="2000" dirty="0"/>
              <a:t>Remoção de nó folha (sem filhos)</a:t>
            </a:r>
          </a:p>
          <a:p>
            <a:pPr lvl="1"/>
            <a:r>
              <a:rPr lang="pt-BR" sz="2000" dirty="0"/>
              <a:t>Remoção de nó com um filho</a:t>
            </a:r>
          </a:p>
          <a:p>
            <a:pPr lvl="1"/>
            <a:r>
              <a:rPr lang="pt-BR" sz="2000" dirty="0"/>
              <a:t>Remoção de nó com dois filhos</a:t>
            </a:r>
          </a:p>
          <a:p>
            <a:r>
              <a:rPr lang="pt-BR" sz="2400" dirty="0"/>
              <a:t>Não se pode remover de uma árvore vazia</a:t>
            </a:r>
          </a:p>
        </p:txBody>
      </p:sp>
    </p:spTree>
    <p:extLst>
      <p:ext uri="{BB962C8B-B14F-4D97-AF65-F5344CB8AC3E}">
        <p14:creationId xmlns:p14="http://schemas.microsoft.com/office/powerpoint/2010/main" val="63872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 de REMOÇÃO EM ÁRVORE RUBRO NEGRA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06353"/>
            <a:ext cx="10178322" cy="4469262"/>
          </a:xfrm>
        </p:spPr>
        <p:txBody>
          <a:bodyPr/>
          <a:lstStyle/>
          <a:p>
            <a:r>
              <a:rPr lang="pt-BR" dirty="0"/>
              <a:t>Percorre a árvore até chegar ao nó que se deseja remover</a:t>
            </a:r>
          </a:p>
          <a:p>
            <a:r>
              <a:rPr lang="pt-BR" dirty="0"/>
              <a:t>Ao ser removido o nó, no caminho de volta deve-se verificar se ocorreram violações as propriedades da árvore rubro negra</a:t>
            </a:r>
          </a:p>
          <a:p>
            <a:r>
              <a:rPr lang="pt-BR" dirty="0"/>
              <a:t>Deve-se aplicar rotações e mudança de cores para corrigir o balanceamento</a:t>
            </a:r>
          </a:p>
          <a:p>
            <a:endParaRPr lang="pt-BR" dirty="0"/>
          </a:p>
          <a:p>
            <a:r>
              <a:rPr lang="pt-BR" dirty="0"/>
              <a:t>OBS: O processo de busca para remover o nó já prevê possíveis violações de propriedades e já se prepara pra correção</a:t>
            </a:r>
          </a:p>
        </p:txBody>
      </p:sp>
    </p:spTree>
    <p:extLst>
      <p:ext uri="{BB962C8B-B14F-4D97-AF65-F5344CB8AC3E}">
        <p14:creationId xmlns:p14="http://schemas.microsoft.com/office/powerpoint/2010/main" val="45135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737" y="1668110"/>
            <a:ext cx="4314621" cy="4469262"/>
          </a:xfrm>
        </p:spPr>
        <p:txBody>
          <a:bodyPr>
            <a:normAutofit/>
          </a:bodyPr>
          <a:lstStyle/>
          <a:p>
            <a:r>
              <a:rPr lang="pt-BR" b="1" dirty="0"/>
              <a:t>Função</a:t>
            </a:r>
            <a:r>
              <a:rPr lang="pt-BR" dirty="0"/>
              <a:t> </a:t>
            </a:r>
            <a:r>
              <a:rPr lang="pt-BR" b="1" dirty="0"/>
              <a:t>de gerenciamento</a:t>
            </a:r>
          </a:p>
          <a:p>
            <a:endParaRPr lang="pt-BR" dirty="0"/>
          </a:p>
          <a:p>
            <a:r>
              <a:rPr lang="pt-BR" dirty="0"/>
              <a:t>Primeiro se verifica se o nó existe na árvore, se existir, inicia-se então o processo de remoção do nó</a:t>
            </a:r>
          </a:p>
          <a:p>
            <a:r>
              <a:rPr lang="pt-BR" dirty="0"/>
              <a:t>Se o nó não for nulo, corrige-se a cor para preto (não se pode ter folhas vermelhas)</a:t>
            </a:r>
          </a:p>
          <a:p>
            <a:r>
              <a:rPr lang="pt-BR" dirty="0"/>
              <a:t>Retorna 1 para sucesso na remoção</a:t>
            </a:r>
          </a:p>
          <a:p>
            <a:r>
              <a:rPr lang="pt-BR" dirty="0"/>
              <a:t>Retorna 0 para falha na remoção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5C08BE-9299-4C66-B39D-57044F885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3" t="18139" r="72330" b="44601"/>
          <a:stretch/>
        </p:blipFill>
        <p:spPr>
          <a:xfrm>
            <a:off x="5566299" y="2006353"/>
            <a:ext cx="6498455" cy="379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5379" y="1267106"/>
            <a:ext cx="4716957" cy="5371437"/>
          </a:xfrm>
        </p:spPr>
        <p:txBody>
          <a:bodyPr>
            <a:normAutofit/>
          </a:bodyPr>
          <a:lstStyle/>
          <a:p>
            <a:r>
              <a:rPr lang="pt-BR" dirty="0"/>
              <a:t>Caso 1: O nó buscado está à esquerda</a:t>
            </a:r>
          </a:p>
          <a:p>
            <a:pPr lvl="1"/>
            <a:r>
              <a:rPr lang="pt-BR" dirty="0"/>
              <a:t>Se o filho e o neto a esquerda são pretos, faz-se Move2EsquerdaRED(h)</a:t>
            </a:r>
          </a:p>
          <a:p>
            <a:pPr lvl="1"/>
            <a:r>
              <a:rPr lang="pt-BR" dirty="0"/>
              <a:t>Recursão a esquerda percorrendo a árvore</a:t>
            </a:r>
          </a:p>
          <a:p>
            <a:r>
              <a:rPr lang="pt-BR" dirty="0"/>
              <a:t>Caso 2: Se o nó buscado está à direita</a:t>
            </a:r>
          </a:p>
          <a:p>
            <a:pPr lvl="1"/>
            <a:r>
              <a:rPr lang="pt-BR" dirty="0"/>
              <a:t>Se o filho a esquerda for RED, faz-se </a:t>
            </a:r>
            <a:r>
              <a:rPr lang="pt-BR" dirty="0" err="1"/>
              <a:t>RotacaoDireita</a:t>
            </a:r>
            <a:r>
              <a:rPr lang="pt-BR" dirty="0"/>
              <a:t>(h)</a:t>
            </a:r>
          </a:p>
          <a:p>
            <a:pPr lvl="1"/>
            <a:r>
              <a:rPr lang="pt-BR" dirty="0"/>
              <a:t>Se o nó a ser removido for encontrado e não tiver filho a direita, então </a:t>
            </a:r>
            <a:r>
              <a:rPr lang="pt-BR" dirty="0" err="1"/>
              <a:t>free</a:t>
            </a:r>
            <a:r>
              <a:rPr lang="pt-BR" dirty="0"/>
              <a:t>(h) e para recursão</a:t>
            </a:r>
          </a:p>
          <a:p>
            <a:pPr lvl="1"/>
            <a:r>
              <a:rPr lang="pt-BR" dirty="0"/>
              <a:t>Se o filho a direita for BLACK e o neto a esquerda do filho a direita for BLACK, faz-se Move2DireitaRED(h)</a:t>
            </a:r>
          </a:p>
          <a:p>
            <a:pPr lvl="1"/>
            <a:r>
              <a:rPr lang="pt-BR" dirty="0"/>
              <a:t>...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DB990E-7DF4-4028-898D-76A3B5F52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3" t="17190" r="71966" b="32260"/>
          <a:stretch/>
        </p:blipFill>
        <p:spPr>
          <a:xfrm>
            <a:off x="81957" y="1267107"/>
            <a:ext cx="6871316" cy="52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5379" y="1267106"/>
            <a:ext cx="4716957" cy="5371437"/>
          </a:xfrm>
        </p:spPr>
        <p:txBody>
          <a:bodyPr>
            <a:normAutofit/>
          </a:bodyPr>
          <a:lstStyle/>
          <a:p>
            <a:r>
              <a:rPr lang="pt-BR" dirty="0"/>
              <a:t>...</a:t>
            </a:r>
          </a:p>
          <a:p>
            <a:r>
              <a:rPr lang="pt-BR" dirty="0"/>
              <a:t>Caso 2: Se o nó buscado está à direita</a:t>
            </a:r>
          </a:p>
          <a:p>
            <a:pPr lvl="1"/>
            <a:r>
              <a:rPr lang="pt-BR" dirty="0"/>
              <a:t>Se o nó a ser deletado for o atual, então procura-se o menor nó do filho a direita, substituem-se os valores e remove o menor valor a esquerda do filho direito</a:t>
            </a:r>
          </a:p>
          <a:p>
            <a:pPr lvl="1"/>
            <a:r>
              <a:rPr lang="pt-BR" dirty="0"/>
              <a:t>Se o no atual não for igual o valor atual (for maior), então chama recursão do </a:t>
            </a:r>
            <a:r>
              <a:rPr lang="pt-BR" dirty="0" err="1"/>
              <a:t>RemoveNo</a:t>
            </a:r>
            <a:r>
              <a:rPr lang="pt-BR" dirty="0"/>
              <a:t>(h-&gt;</a:t>
            </a:r>
            <a:r>
              <a:rPr lang="pt-BR" dirty="0" err="1"/>
              <a:t>direita,valor</a:t>
            </a:r>
            <a:r>
              <a:rPr lang="pt-BR" dirty="0"/>
              <a:t>) percorrendo a esquerda</a:t>
            </a:r>
          </a:p>
          <a:p>
            <a:pPr marL="457200" lvl="1" indent="0">
              <a:buNone/>
            </a:pPr>
            <a:endParaRPr lang="pt-BR" dirty="0"/>
          </a:p>
          <a:p>
            <a:r>
              <a:rPr lang="pt-BR" dirty="0"/>
              <a:t>Ao final é feito o balanceamento do nó atual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DB990E-7DF4-4028-898D-76A3B5F52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3" t="17190" r="71966" b="32260"/>
          <a:stretch/>
        </p:blipFill>
        <p:spPr>
          <a:xfrm>
            <a:off x="81957" y="1267107"/>
            <a:ext cx="6871316" cy="52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3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057" y="1560069"/>
            <a:ext cx="9026992" cy="5371437"/>
          </a:xfrm>
        </p:spPr>
        <p:txBody>
          <a:bodyPr>
            <a:normAutofit/>
          </a:bodyPr>
          <a:lstStyle/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TrocaCor</a:t>
            </a:r>
            <a:r>
              <a:rPr lang="pt-BR" dirty="0"/>
              <a:t>(</a:t>
            </a:r>
            <a:r>
              <a:rPr lang="pt-BR" dirty="0" err="1"/>
              <a:t>ArvoreRB</a:t>
            </a:r>
            <a:r>
              <a:rPr lang="pt-BR" dirty="0"/>
              <a:t> *h)</a:t>
            </a:r>
          </a:p>
          <a:p>
            <a:pPr lvl="1"/>
            <a:r>
              <a:rPr lang="pt-BR" dirty="0"/>
              <a:t>Inverte a cor do nó e de seus filhos (esquerdo e direito)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04B226-ECF8-4636-A3DF-EFBFB607D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9" t="34563" r="58131" b="42395"/>
          <a:stretch/>
        </p:blipFill>
        <p:spPr>
          <a:xfrm>
            <a:off x="1490057" y="2729119"/>
            <a:ext cx="8417422" cy="39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2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A650-214E-4609-A6CC-39A348E1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DA REMOÇÃO RB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7D7A7-9194-4A29-95E2-0F6AC3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942" y="2297765"/>
            <a:ext cx="4950617" cy="5371437"/>
          </a:xfrm>
        </p:spPr>
        <p:txBody>
          <a:bodyPr>
            <a:normAutofit/>
          </a:bodyPr>
          <a:lstStyle/>
          <a:p>
            <a:r>
              <a:rPr lang="pt-BR" dirty="0" err="1"/>
              <a:t>ArvoreRB</a:t>
            </a:r>
            <a:r>
              <a:rPr lang="pt-BR" dirty="0"/>
              <a:t>* Move2EsquerdaRED(</a:t>
            </a:r>
            <a:r>
              <a:rPr lang="pt-BR" dirty="0" err="1"/>
              <a:t>ArvoreRB</a:t>
            </a:r>
            <a:r>
              <a:rPr lang="pt-BR" dirty="0"/>
              <a:t> *h)</a:t>
            </a:r>
          </a:p>
          <a:p>
            <a:pPr lvl="1"/>
            <a:r>
              <a:rPr lang="pt-BR" dirty="0"/>
              <a:t>Inverte as cores do nó atual e de seus 2 filhos</a:t>
            </a:r>
          </a:p>
          <a:p>
            <a:pPr lvl="1"/>
            <a:r>
              <a:rPr lang="pt-BR" dirty="0"/>
              <a:t>Se o neto esquerdo do filho direito for RED, faz-se </a:t>
            </a:r>
            <a:r>
              <a:rPr lang="pt-BR" dirty="0" err="1"/>
              <a:t>RotacaoDireita</a:t>
            </a:r>
            <a:r>
              <a:rPr lang="pt-BR" dirty="0"/>
              <a:t> do filho direito e depois uma </a:t>
            </a:r>
            <a:r>
              <a:rPr lang="pt-BR" dirty="0" err="1"/>
              <a:t>RotacaoEsquerda</a:t>
            </a:r>
            <a:r>
              <a:rPr lang="pt-BR" dirty="0"/>
              <a:t> no nó rotacionado, ao final, invertendo as cores no final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2DFE39-A970-4D97-948B-14D38643D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3" t="36893" r="56020" b="41349"/>
          <a:stretch/>
        </p:blipFill>
        <p:spPr>
          <a:xfrm>
            <a:off x="220552" y="3952824"/>
            <a:ext cx="6306060" cy="25788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3D58BF9-6028-4BD4-A359-C60B467F7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10" t="36375" r="37960" b="36570"/>
          <a:stretch/>
        </p:blipFill>
        <p:spPr>
          <a:xfrm>
            <a:off x="301840" y="1267106"/>
            <a:ext cx="6306059" cy="24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83118"/>
      </p:ext>
    </p:extLst>
  </p:cSld>
  <p:clrMapOvr>
    <a:masterClrMapping/>
  </p:clrMapOvr>
</p:sld>
</file>

<file path=ppt/theme/theme1.xml><?xml version="1.0" encoding="utf-8"?>
<a:theme xmlns:a="http://schemas.openxmlformats.org/drawingml/2006/main" name="Selo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TM10001106[[fn=Selo]]</Template>
  <TotalTime>441</TotalTime>
  <Words>834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Impact</vt:lpstr>
      <vt:lpstr>Selo</vt:lpstr>
      <vt:lpstr>REMOÇÃO ÁRVORE RUBRO NEGRA</vt:lpstr>
      <vt:lpstr>O QUE É ARVORE RUBRO NEGRA?</vt:lpstr>
      <vt:lpstr>COMO É A REMOÇÃO?</vt:lpstr>
      <vt:lpstr>Estratégia de REMOÇÃO EM ÁRVORE RUBRO NEGRA</vt:lpstr>
      <vt:lpstr>IMPLEMENTAÇÃO DA REMOÇÃO RB</vt:lpstr>
      <vt:lpstr>IMPLEMENTAÇÃO DA REMOÇÃO RB</vt:lpstr>
      <vt:lpstr>IMPLEMENTAÇÃO DA REMOÇÃO RB</vt:lpstr>
      <vt:lpstr>IMPLEMENTAÇÃO DA REMOÇÃO RB</vt:lpstr>
      <vt:lpstr>IMPLEMENTAÇÃO DA REMOÇÃO RB</vt:lpstr>
      <vt:lpstr>IMPLEMENTAÇÃO DA REMOÇÃO RB</vt:lpstr>
      <vt:lpstr>IMPLEMENTAÇÃO DA REMOÇÃO RB</vt:lpstr>
      <vt:lpstr>IMPLEMENTAÇÃO DA REMOÇÃO RB</vt:lpstr>
      <vt:lpstr>IMPLEMENTAÇÃO DA REMOÇÃO RB</vt:lpstr>
      <vt:lpstr>IMPLEMENTAÇÃO DA REMOÇÃO RB</vt:lpstr>
      <vt:lpstr>EXEMPLO remoção árvore rb</vt:lpstr>
      <vt:lpstr>EXEMPLO remoção árvore rb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REMOÇÃO ÁRVORE RUBRO NEGRA</dc:title>
  <dc:creator>Anny .</dc:creator>
  <cp:lastModifiedBy>Anny .</cp:lastModifiedBy>
  <cp:revision>20</cp:revision>
  <dcterms:created xsi:type="dcterms:W3CDTF">2019-10-15T01:59:06Z</dcterms:created>
  <dcterms:modified xsi:type="dcterms:W3CDTF">2019-10-16T02:39:13Z</dcterms:modified>
</cp:coreProperties>
</file>